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24"/>
  </p:notesMasterIdLst>
  <p:sldIdLst>
    <p:sldId id="256" r:id="rId2"/>
    <p:sldId id="275" r:id="rId3"/>
    <p:sldId id="268" r:id="rId4"/>
    <p:sldId id="259" r:id="rId5"/>
    <p:sldId id="309" r:id="rId6"/>
    <p:sldId id="290" r:id="rId7"/>
    <p:sldId id="291" r:id="rId8"/>
    <p:sldId id="299" r:id="rId9"/>
    <p:sldId id="280" r:id="rId10"/>
    <p:sldId id="281" r:id="rId11"/>
    <p:sldId id="310" r:id="rId12"/>
    <p:sldId id="300" r:id="rId13"/>
    <p:sldId id="301" r:id="rId14"/>
    <p:sldId id="294" r:id="rId15"/>
    <p:sldId id="302" r:id="rId16"/>
    <p:sldId id="303" r:id="rId17"/>
    <p:sldId id="304" r:id="rId18"/>
    <p:sldId id="305" r:id="rId19"/>
    <p:sldId id="306" r:id="rId20"/>
    <p:sldId id="307" r:id="rId21"/>
    <p:sldId id="308" r:id="rId22"/>
    <p:sldId id="273" r:id="rId2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6" autoAdjust="0"/>
    <p:restoredTop sz="89223" autoAdjust="0"/>
  </p:normalViewPr>
  <p:slideViewPr>
    <p:cSldViewPr>
      <p:cViewPr varScale="1">
        <p:scale>
          <a:sx n="77" d="100"/>
          <a:sy n="77" d="100"/>
        </p:scale>
        <p:origin x="1622"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DB30014-F471-4B7F-AF5C-7BE1C69231A7}" type="datetimeFigureOut">
              <a:rPr lang="en-US"/>
              <a:pPr>
                <a:defRPr/>
              </a:pPr>
              <a:t>4/22/2020</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E5CAADD-566B-4699-90ED-ECCDCB4E22D6}" type="slidenum">
              <a:rPr lang="en-IN"/>
              <a:pPr>
                <a:defRPr/>
              </a:pPr>
              <a:t>‹#›</a:t>
            </a:fld>
            <a:endParaRPr lang="en-IN" dirty="0"/>
          </a:p>
        </p:txBody>
      </p:sp>
    </p:spTree>
    <p:extLst>
      <p:ext uri="{BB962C8B-B14F-4D97-AF65-F5344CB8AC3E}">
        <p14:creationId xmlns:p14="http://schemas.microsoft.com/office/powerpoint/2010/main" val="372170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3" name="Google Shape;11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3" name="Google Shape;13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a:t>Click to edit Master title style</a:t>
            </a:r>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fld id="{534ADFF7-D61D-4D6C-AF74-92F30265B338}" type="datetimeFigureOut">
              <a:rPr lang="en-US" smtClean="0"/>
              <a:pPr>
                <a:defRPr/>
              </a:pPr>
              <a:t>4/22/2020</a:t>
            </a:fld>
            <a:endParaRPr 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p:txBody>
          <a:bodyPr/>
          <a:lstStyle>
            <a:lvl1pPr>
              <a:defRPr/>
            </a:lvl1pPr>
          </a:lstStyle>
          <a:p>
            <a:pPr>
              <a:defRPr/>
            </a:pPr>
            <a:fld id="{4C713710-32C0-48C8-A7F1-7D3A176A1C34}"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3E4AAD52-83D6-491A-89D4-ABF9482E3CC5}"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B0FE36C-33D6-49B6-8A7E-233157CD7AE0}"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5EE192BA-FCAA-4E44-8A4F-59FBDC58AE3C}"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3108309-C21E-47A9-B375-CA409B543C5D}"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30725"/>
          </a:xfrm>
        </p:spPr>
        <p:txBody>
          <a:bodyPr/>
          <a:lstStyle/>
          <a:p>
            <a:pPr lvl="0"/>
            <a:r>
              <a:rPr lang="en-US" noProof="0" dirty="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4/22/2020</a:t>
            </a:fld>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600200"/>
            <a:ext cx="4038600" cy="4530725"/>
          </a:xfrm>
        </p:spPr>
        <p:txBody>
          <a:bodyPr/>
          <a:lstStyle/>
          <a:p>
            <a:pPr lvl="0"/>
            <a:r>
              <a:rPr lang="en-US" noProof="0" dirty="0"/>
              <a:t>Click icon to add chart</a:t>
            </a:r>
          </a:p>
        </p:txBody>
      </p:sp>
      <p:sp>
        <p:nvSpPr>
          <p:cNvPr id="5"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image001.png"/>
          <p:cNvPicPr>
            <a:picLocks noChangeAspect="1"/>
          </p:cNvPicPr>
          <p:nvPr/>
        </p:nvPicPr>
        <p:blipFill>
          <a:blip r:embed="rId2"/>
          <a:srcRect/>
          <a:stretch>
            <a:fillRect/>
          </a:stretch>
        </p:blipFill>
        <p:spPr bwMode="auto">
          <a:xfrm>
            <a:off x="8229600" y="228600"/>
            <a:ext cx="774700" cy="7747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fld id="{E372BF90-A4F2-4AFB-A219-8E3BF5C7B72A}" type="datetimeFigureOut">
              <a:rPr lang="en-US" smtClean="0"/>
              <a:pPr>
                <a:defRPr/>
              </a:pPr>
              <a:t>4/22/2020</a:t>
            </a:fld>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fld id="{0A88E12A-1AB4-4AD9-BD7A-4769356F570E}"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548F426-8CAE-455D-B8F9-EE141D9583CE}"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6533BD5-CA0D-4CC8-AE33-B4F33E77B2E0}"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34A92C82-F00B-478F-B394-EDA654CDD0FE}"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6DB31FB-8E8C-4AE6-B365-2E2E6D3C507A}"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A71D08DB-7ADE-4B82-B94E-1A96E6DDD415}" type="datetimeFigureOut">
              <a:rPr lang="en-US" smtClean="0"/>
              <a:pPr>
                <a:defRPr/>
              </a:pPr>
              <a:t>4/22/2020</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FEDBC62D-1416-4E62-B418-338E4C6559CB}"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fld id="{0B10B966-63B2-4DDD-95D4-176AB24B23AD}" type="datetimeFigureOut">
              <a:rPr lang="en-US" smtClean="0"/>
              <a:pPr>
                <a:defRPr/>
              </a:pPr>
              <a:t>4/22/2020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458181EB-0A1F-4BD0-A9E8-F7F86B368BF8}"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8" descr="image001.png"/>
          <p:cNvPicPr>
            <a:picLocks noChangeAspect="1"/>
          </p:cNvPicPr>
          <p:nvPr/>
        </p:nvPicPr>
        <p:blipFill>
          <a:blip r:embed="rId2"/>
          <a:srcRect/>
          <a:stretch>
            <a:fillRect/>
          </a:stretch>
        </p:blipFill>
        <p:spPr bwMode="auto">
          <a:xfrm>
            <a:off x="8293100" y="76200"/>
            <a:ext cx="774700" cy="774700"/>
          </a:xfrm>
          <a:prstGeom prst="rect">
            <a:avLst/>
          </a:prstGeom>
          <a:noFill/>
          <a:ln w="9525">
            <a:noFill/>
            <a:miter lim="800000"/>
            <a:headEnd/>
            <a:tailEnd/>
          </a:ln>
        </p:spPr>
      </p:pic>
      <p:sp>
        <p:nvSpPr>
          <p:cNvPr id="3" name="Rectangle 4"/>
          <p:cNvSpPr>
            <a:spLocks noGrp="1" noChangeArrowheads="1"/>
          </p:cNvSpPr>
          <p:nvPr>
            <p:ph type="dt" sz="half" idx="10"/>
          </p:nvPr>
        </p:nvSpPr>
        <p:spPr/>
        <p:txBody>
          <a:bodyPr/>
          <a:lstStyle>
            <a:lvl1pPr>
              <a:defRPr/>
            </a:lvl1pPr>
          </a:lstStyle>
          <a:p>
            <a:pPr>
              <a:defRPr/>
            </a:pPr>
            <a:fld id="{4BD4062F-82C9-42E1-A576-05E75F5945D7}" type="datetimeFigureOut">
              <a:rPr lang="en-US" smtClean="0"/>
              <a:pPr>
                <a:defRPr/>
              </a:pPr>
              <a:t>4/22/2020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044B53C4-767E-4624-906B-74B4BDB6FA85}"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E2387E9-4C71-413A-BD17-CB22219CCFAF}"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1FDE03A-D895-4831-A8AE-1CBFE43A1659}"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54D34EB-8594-47B8-B5F6-3ECB8BF9D1DF}"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209244D-0F08-446D-ACBB-0D361E70E332}"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14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latin typeface="+mj-lt"/>
                <a:cs typeface="+mn-cs"/>
              </a:defRPr>
            </a:lvl1pPr>
          </a:lstStyle>
          <a:p>
            <a:pPr>
              <a:defRPr/>
            </a:pPr>
            <a:fld id="{1AAB6BC8-1B1F-4564-9C52-9638C45C761E}" type="datetimeFigureOut">
              <a:rPr lang="en-US" smtClean="0"/>
              <a:pPr>
                <a:defRPr/>
              </a:pPr>
              <a:t>4/22/2020</a:t>
            </a:fld>
            <a:endParaRPr lang="en-US" dirty="0"/>
          </a:p>
        </p:txBody>
      </p:sp>
      <p:sp>
        <p:nvSpPr>
          <p:cNvPr id="61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latin typeface="+mj-lt"/>
                <a:cs typeface="+mn-cs"/>
              </a:defRPr>
            </a:lvl1pPr>
          </a:lstStyle>
          <a:p>
            <a:pPr>
              <a:defRPr/>
            </a:pPr>
            <a:endParaRPr lang="en-US" dirty="0"/>
          </a:p>
        </p:txBody>
      </p:sp>
      <p:sp>
        <p:nvSpPr>
          <p:cNvPr id="615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200">
                <a:latin typeface="+mj-lt"/>
                <a:cs typeface="+mn-cs"/>
              </a:defRPr>
            </a:lvl1pPr>
          </a:lstStyle>
          <a:p>
            <a:pPr>
              <a:defRPr/>
            </a:pPr>
            <a:fld id="{5B778806-D5BA-4C71-B324-63F4C2977147}" type="slidenum">
              <a:rPr lang="en-US" smtClean="0"/>
              <a:pPr>
                <a:defRPr/>
              </a:pPr>
              <a:t>‹#›</a:t>
            </a:fld>
            <a:endParaRPr lang="en-US" dirty="0"/>
          </a:p>
        </p:txBody>
      </p:sp>
      <p:sp>
        <p:nvSpPr>
          <p:cNvPr id="615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61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QL-Injection-Detecion-and-prevention/A14_CSE_202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researchgate.net/publication/310454603_SQL_injection_prevention_system" TargetMode="External"/><Relationship Id="rId2" Type="http://schemas.openxmlformats.org/officeDocument/2006/relationships/hyperlink" Target="https://viterbi-web.usc.edu/~halfond/papers/halfond05ase.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ctrTitle"/>
          </p:nvPr>
        </p:nvSpPr>
        <p:spPr>
          <a:xfrm>
            <a:off x="755576" y="1295400"/>
            <a:ext cx="7629599" cy="1557536"/>
          </a:xfrm>
          <a:prstGeom prst="rect">
            <a:avLst/>
          </a:prstGeom>
          <a:noFill/>
          <a:ln>
            <a:noFill/>
          </a:ln>
        </p:spPr>
        <p:txBody>
          <a:bodyPr spcFirstLastPara="1" wrap="square" lIns="91425" tIns="45700" rIns="91425" bIns="45700" anchor="t" anchorCtr="0">
            <a:noAutofit/>
          </a:bodyPr>
          <a:lstStyle/>
          <a:p>
            <a:pPr lvl="0" algn="ctr"/>
            <a:r>
              <a:rPr lang="en-US" sz="3600" b="1" dirty="0"/>
              <a:t>SQL Injection Detection and</a:t>
            </a:r>
            <a:br>
              <a:rPr lang="en-US" sz="3600" b="1" dirty="0"/>
            </a:br>
            <a:r>
              <a:rPr lang="en-US" sz="3600" b="1" dirty="0"/>
              <a:t>Prevention Using Predictive Analytics</a:t>
            </a:r>
            <a:br>
              <a:rPr lang="en-US" sz="3600" b="1" dirty="0"/>
            </a:br>
            <a:br>
              <a:rPr lang="en-US" sz="3600" b="1" dirty="0"/>
            </a:br>
            <a:r>
              <a:rPr lang="en-US" sz="2000" b="1" dirty="0">
                <a:solidFill>
                  <a:schemeClr val="tx1"/>
                </a:solidFill>
                <a:latin typeface="Times New Roman" panose="02020603050405020304" pitchFamily="18" charset="0"/>
                <a:cs typeface="Times New Roman" panose="02020603050405020304" pitchFamily="18" charset="0"/>
              </a:rPr>
              <a:t>GitHub link:</a:t>
            </a:r>
            <a:r>
              <a:rPr lang="en-IN" sz="2000" dirty="0">
                <a:hlinkClick r:id="rId3"/>
              </a:rPr>
              <a:t>https://github.com/SQL-Injection-Detecion-and-prevention/A14_CSE_2020</a:t>
            </a:r>
            <a:endParaRPr sz="2000" dirty="0">
              <a:solidFill>
                <a:srgbClr val="0070C0"/>
              </a:solidFill>
              <a:latin typeface="Times New Roman" panose="02020603050405020304" pitchFamily="18" charset="0"/>
              <a:cs typeface="Times New Roman" panose="02020603050405020304" pitchFamily="18" charset="0"/>
            </a:endParaRPr>
          </a:p>
        </p:txBody>
      </p:sp>
      <p:sp>
        <p:nvSpPr>
          <p:cNvPr id="116" name="Google Shape;116;p16"/>
          <p:cNvSpPr txBox="1">
            <a:spLocks noGrp="1"/>
          </p:cNvSpPr>
          <p:nvPr>
            <p:ph type="subTitle" idx="1"/>
          </p:nvPr>
        </p:nvSpPr>
        <p:spPr>
          <a:xfrm>
            <a:off x="685800" y="4147793"/>
            <a:ext cx="7848600" cy="165283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300"/>
              <a:buNone/>
            </a:pPr>
            <a:r>
              <a:rPr lang="en-US" sz="2000" b="1" dirty="0">
                <a:latin typeface="Times New Roman"/>
                <a:ea typeface="Times New Roman"/>
                <a:cs typeface="Times New Roman"/>
                <a:sym typeface="Times New Roman"/>
              </a:rPr>
              <a:t>Batch No: A-14				        Project Guide:</a:t>
            </a:r>
            <a:endParaRPr dirty="0"/>
          </a:p>
          <a:p>
            <a:pPr marL="0" lvl="0" indent="0" algn="l" rtl="0">
              <a:lnSpc>
                <a:spcPct val="100000"/>
              </a:lnSpc>
              <a:spcBef>
                <a:spcPts val="320"/>
              </a:spcBef>
              <a:spcAft>
                <a:spcPts val="0"/>
              </a:spcAft>
              <a:buSzPts val="1040"/>
              <a:buNone/>
            </a:pPr>
            <a:r>
              <a:rPr lang="en-US" sz="1600" dirty="0">
                <a:latin typeface="Times New Roman"/>
                <a:ea typeface="Times New Roman"/>
                <a:cs typeface="Times New Roman"/>
                <a:sym typeface="Times New Roman"/>
              </a:rPr>
              <a:t>D.Alekhya	             164G1A0502                                               </a:t>
            </a:r>
            <a:r>
              <a:rPr lang="en-US" sz="1600" dirty="0" err="1">
                <a:latin typeface="Times New Roman"/>
                <a:ea typeface="Times New Roman"/>
                <a:cs typeface="Times New Roman"/>
                <a:sym typeface="Times New Roman"/>
              </a:rPr>
              <a:t>Mrs.K.Sudha</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Kumari,</a:t>
            </a:r>
            <a:r>
              <a:rPr lang="en-US" sz="1300" dirty="0" err="1">
                <a:latin typeface="Times New Roman"/>
                <a:ea typeface="Times New Roman"/>
                <a:cs typeface="Times New Roman"/>
                <a:sym typeface="Times New Roman"/>
              </a:rPr>
              <a:t>M.Tech</a:t>
            </a:r>
            <a:r>
              <a:rPr lang="en-US" sz="1300" dirty="0">
                <a:latin typeface="Times New Roman"/>
                <a:ea typeface="Times New Roman"/>
                <a:cs typeface="Times New Roman"/>
                <a:sym typeface="Times New Roman"/>
              </a:rPr>
              <a:t>.</a:t>
            </a:r>
            <a:endParaRPr sz="1300" baseline="-25000" dirty="0">
              <a:latin typeface="Times New Roman"/>
              <a:ea typeface="Times New Roman"/>
              <a:cs typeface="Times New Roman"/>
              <a:sym typeface="Times New Roman"/>
            </a:endParaRPr>
          </a:p>
          <a:p>
            <a:pPr marL="0" lvl="0" indent="0" algn="l" rtl="0">
              <a:lnSpc>
                <a:spcPct val="100000"/>
              </a:lnSpc>
              <a:spcBef>
                <a:spcPts val="320"/>
              </a:spcBef>
              <a:spcAft>
                <a:spcPts val="0"/>
              </a:spcAft>
              <a:buSzPts val="1040"/>
              <a:buFont typeface="Noto Sans Symbols"/>
              <a:buNone/>
            </a:pPr>
            <a:r>
              <a:rPr lang="en-US" sz="1600" dirty="0" err="1">
                <a:latin typeface="Times New Roman"/>
                <a:ea typeface="Times New Roman"/>
                <a:cs typeface="Times New Roman"/>
                <a:sym typeface="Times New Roman"/>
              </a:rPr>
              <a:t>K.Anitha</a:t>
            </a:r>
            <a:r>
              <a:rPr lang="en-US" sz="1600" dirty="0">
                <a:latin typeface="Times New Roman"/>
                <a:ea typeface="Times New Roman"/>
                <a:cs typeface="Times New Roman"/>
                <a:sym typeface="Times New Roman"/>
              </a:rPr>
              <a:t>	             164G1A0504                                               Assistant Professor</a:t>
            </a:r>
            <a:endParaRPr sz="1600" dirty="0">
              <a:latin typeface="Times New Roman"/>
              <a:ea typeface="Times New Roman"/>
              <a:cs typeface="Times New Roman"/>
              <a:sym typeface="Times New Roman"/>
            </a:endParaRPr>
          </a:p>
          <a:p>
            <a:pPr marL="0" lvl="0" indent="0" algn="l" rtl="0">
              <a:lnSpc>
                <a:spcPct val="100000"/>
              </a:lnSpc>
              <a:spcBef>
                <a:spcPts val="320"/>
              </a:spcBef>
              <a:spcAft>
                <a:spcPts val="0"/>
              </a:spcAft>
              <a:buSzPts val="1040"/>
              <a:buFont typeface="Noto Sans Symbols"/>
              <a:buNone/>
            </a:pPr>
            <a:r>
              <a:rPr lang="en-US" sz="1600" dirty="0" err="1">
                <a:latin typeface="Times New Roman"/>
                <a:ea typeface="Times New Roman"/>
                <a:cs typeface="Times New Roman"/>
                <a:sym typeface="Times New Roman"/>
              </a:rPr>
              <a:t>V.Ajay</a:t>
            </a:r>
            <a:r>
              <a:rPr lang="en-US" sz="1600" dirty="0">
                <a:latin typeface="Times New Roman"/>
                <a:ea typeface="Times New Roman"/>
                <a:cs typeface="Times New Roman"/>
                <a:sym typeface="Times New Roman"/>
              </a:rPr>
              <a:t> Kumar       164G1A0501</a:t>
            </a:r>
            <a:endParaRPr sz="1600" dirty="0">
              <a:latin typeface="Times New Roman"/>
              <a:ea typeface="Times New Roman"/>
              <a:cs typeface="Times New Roman"/>
              <a:sym typeface="Times New Roman"/>
            </a:endParaRPr>
          </a:p>
          <a:p>
            <a:pPr marL="0" lvl="0" indent="0" algn="l" rtl="0">
              <a:lnSpc>
                <a:spcPct val="100000"/>
              </a:lnSpc>
              <a:spcBef>
                <a:spcPts val="320"/>
              </a:spcBef>
              <a:spcAft>
                <a:spcPts val="0"/>
              </a:spcAft>
              <a:buSzPts val="1040"/>
              <a:buNone/>
            </a:pPr>
            <a:endParaRPr sz="1600" dirty="0">
              <a:latin typeface="Times New Roman"/>
              <a:ea typeface="Times New Roman"/>
              <a:cs typeface="Times New Roman"/>
              <a:sym typeface="Times New Roman"/>
            </a:endParaRPr>
          </a:p>
        </p:txBody>
      </p:sp>
      <p:sp>
        <p:nvSpPr>
          <p:cNvPr id="117" name="Google Shape;117;p16"/>
          <p:cNvSpPr txBox="1"/>
          <p:nvPr/>
        </p:nvSpPr>
        <p:spPr>
          <a:xfrm>
            <a:off x="1447800" y="5967412"/>
            <a:ext cx="7086600" cy="101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Srinivasa Ramanujan Institute of Technology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Department of Computer Science &amp; Engineering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18" name="Google Shape;118;p16"/>
          <p:cNvPicPr preferRelativeResize="0"/>
          <p:nvPr/>
        </p:nvPicPr>
        <p:blipFill rotWithShape="1">
          <a:blip r:embed="rId4">
            <a:alphaModFix/>
          </a:blip>
          <a:srcRect/>
          <a:stretch/>
        </p:blipFill>
        <p:spPr>
          <a:xfrm>
            <a:off x="685800" y="5929312"/>
            <a:ext cx="958850" cy="8143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996983-38C8-46B8-BF6E-59FCF19C0200}"/>
              </a:ext>
            </a:extLst>
          </p:cNvPr>
          <p:cNvSpPr>
            <a:spLocks noGrp="1"/>
          </p:cNvSpPr>
          <p:nvPr>
            <p:ph type="body" idx="1"/>
          </p:nvPr>
        </p:nvSpPr>
        <p:spPr>
          <a:xfrm>
            <a:off x="457200" y="254524"/>
            <a:ext cx="8229600" cy="5876401"/>
          </a:xfrm>
        </p:spPr>
        <p:txBody>
          <a:bodyPr/>
          <a:lstStyle/>
          <a:p>
            <a:endParaRPr lang="en-IN" dirty="0"/>
          </a:p>
        </p:txBody>
      </p:sp>
      <p:pic>
        <p:nvPicPr>
          <p:cNvPr id="4" name="Picture 3">
            <a:extLst>
              <a:ext uri="{FF2B5EF4-FFF2-40B4-BE49-F238E27FC236}">
                <a16:creationId xmlns:a16="http://schemas.microsoft.com/office/drawing/2014/main" id="{AB9D747A-7923-4AD3-A6DC-748FB32B6070}"/>
              </a:ext>
            </a:extLst>
          </p:cNvPr>
          <p:cNvPicPr>
            <a:picLocks noChangeAspect="1"/>
          </p:cNvPicPr>
          <p:nvPr/>
        </p:nvPicPr>
        <p:blipFill rotWithShape="1">
          <a:blip r:embed="rId2"/>
          <a:srcRect t="3267" b="6260"/>
          <a:stretch/>
        </p:blipFill>
        <p:spPr>
          <a:xfrm>
            <a:off x="527901" y="194889"/>
            <a:ext cx="8158900" cy="5936036"/>
          </a:xfrm>
          <a:prstGeom prst="rect">
            <a:avLst/>
          </a:prstGeom>
        </p:spPr>
      </p:pic>
    </p:spTree>
    <p:extLst>
      <p:ext uri="{BB962C8B-B14F-4D97-AF65-F5344CB8AC3E}">
        <p14:creationId xmlns:p14="http://schemas.microsoft.com/office/powerpoint/2010/main" val="9768598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C7927-3B14-477A-9B3D-C84E7F350E4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00B02D6-0484-468A-B4FF-DA10AA04E6DF}"/>
              </a:ext>
            </a:extLst>
          </p:cNvPr>
          <p:cNvPicPr>
            <a:picLocks noGrp="1" noChangeAspect="1"/>
          </p:cNvPicPr>
          <p:nvPr>
            <p:ph idx="1"/>
          </p:nvPr>
        </p:nvPicPr>
        <p:blipFill rotWithShape="1">
          <a:blip r:embed="rId2"/>
          <a:srcRect b="5912"/>
          <a:stretch/>
        </p:blipFill>
        <p:spPr>
          <a:xfrm>
            <a:off x="457200" y="277813"/>
            <a:ext cx="8229600" cy="5765486"/>
          </a:xfrm>
          <a:prstGeom prst="rect">
            <a:avLst/>
          </a:prstGeom>
        </p:spPr>
      </p:pic>
    </p:spTree>
    <p:extLst>
      <p:ext uri="{BB962C8B-B14F-4D97-AF65-F5344CB8AC3E}">
        <p14:creationId xmlns:p14="http://schemas.microsoft.com/office/powerpoint/2010/main" val="34004189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A694CA-5E77-4B62-8A2C-97E9EAC2792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93E2E44-9BEB-40B5-B79A-34651F133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32656"/>
            <a:ext cx="8229600" cy="5668094"/>
          </a:xfrm>
          <a:prstGeom prst="rect">
            <a:avLst/>
          </a:prstGeom>
        </p:spPr>
      </p:pic>
    </p:spTree>
    <p:extLst>
      <p:ext uri="{BB962C8B-B14F-4D97-AF65-F5344CB8AC3E}">
        <p14:creationId xmlns:p14="http://schemas.microsoft.com/office/powerpoint/2010/main" val="33714953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6AAF-2AFA-49ED-81F4-41346B68D3A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25BD7BF-9007-4C28-ACE8-B4DE6738AF6E}"/>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D6105044-8108-4F5E-A77B-178F5214297C}"/>
              </a:ext>
            </a:extLst>
          </p:cNvPr>
          <p:cNvPicPr>
            <a:picLocks noChangeAspect="1"/>
          </p:cNvPicPr>
          <p:nvPr/>
        </p:nvPicPr>
        <p:blipFill>
          <a:blip r:embed="rId2"/>
          <a:stretch>
            <a:fillRect/>
          </a:stretch>
        </p:blipFill>
        <p:spPr>
          <a:xfrm>
            <a:off x="367645" y="277814"/>
            <a:ext cx="8319156" cy="5853112"/>
          </a:xfrm>
          <a:prstGeom prst="rect">
            <a:avLst/>
          </a:prstGeom>
        </p:spPr>
      </p:pic>
    </p:spTree>
    <p:extLst>
      <p:ext uri="{BB962C8B-B14F-4D97-AF65-F5344CB8AC3E}">
        <p14:creationId xmlns:p14="http://schemas.microsoft.com/office/powerpoint/2010/main" val="4005088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6337-0320-4C3E-9ACD-02291B76822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ECE79DB-3FF1-47B2-B4A4-2EC9F3AE0DD4}"/>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8AAD875C-0D2F-4B9E-B417-45E9AA435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7996"/>
            <a:ext cx="8229600" cy="5882929"/>
          </a:xfrm>
          <a:prstGeom prst="rect">
            <a:avLst/>
          </a:prstGeom>
        </p:spPr>
      </p:pic>
    </p:spTree>
    <p:extLst>
      <p:ext uri="{BB962C8B-B14F-4D97-AF65-F5344CB8AC3E}">
        <p14:creationId xmlns:p14="http://schemas.microsoft.com/office/powerpoint/2010/main" val="34035558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8E3DD4-F9D0-4FA8-8851-C25931C06F44}"/>
              </a:ext>
            </a:extLst>
          </p:cNvPr>
          <p:cNvSpPr>
            <a:spLocks noGrp="1"/>
          </p:cNvSpPr>
          <p:nvPr>
            <p:ph type="body" idx="1"/>
          </p:nvPr>
        </p:nvSpPr>
        <p:spPr>
          <a:xfrm>
            <a:off x="457200" y="235670"/>
            <a:ext cx="8229600" cy="5895255"/>
          </a:xfrm>
        </p:spPr>
        <p:txBody>
          <a:bodyPr/>
          <a:lstStyle/>
          <a:p>
            <a:r>
              <a:rPr lang="en-US" dirty="0">
                <a:latin typeface="Times New Roman" panose="02020603050405020304" pitchFamily="18" charset="0"/>
                <a:cs typeface="Times New Roman" panose="02020603050405020304" pitchFamily="18" charset="0"/>
              </a:rPr>
              <a:t>User</a:t>
            </a:r>
          </a:p>
          <a:p>
            <a:pPr marL="154305" indent="0">
              <a:buNone/>
            </a:pPr>
            <a:endParaRPr lang="en-IN" dirty="0"/>
          </a:p>
        </p:txBody>
      </p:sp>
      <p:pic>
        <p:nvPicPr>
          <p:cNvPr id="5" name="Picture 4">
            <a:extLst>
              <a:ext uri="{FF2B5EF4-FFF2-40B4-BE49-F238E27FC236}">
                <a16:creationId xmlns:a16="http://schemas.microsoft.com/office/drawing/2014/main" id="{E774F8FA-B6DB-46B7-8899-82618E42C9C2}"/>
              </a:ext>
            </a:extLst>
          </p:cNvPr>
          <p:cNvPicPr>
            <a:picLocks noChangeAspect="1"/>
          </p:cNvPicPr>
          <p:nvPr/>
        </p:nvPicPr>
        <p:blipFill>
          <a:blip r:embed="rId2"/>
          <a:stretch>
            <a:fillRect/>
          </a:stretch>
        </p:blipFill>
        <p:spPr>
          <a:xfrm>
            <a:off x="457200" y="857249"/>
            <a:ext cx="8413423" cy="5273675"/>
          </a:xfrm>
          <a:prstGeom prst="rect">
            <a:avLst/>
          </a:prstGeom>
        </p:spPr>
      </p:pic>
    </p:spTree>
    <p:extLst>
      <p:ext uri="{BB962C8B-B14F-4D97-AF65-F5344CB8AC3E}">
        <p14:creationId xmlns:p14="http://schemas.microsoft.com/office/powerpoint/2010/main" val="3678739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3A0C-0848-4E33-8D9A-976EAE2D5B5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0949A9A-772B-4E99-9AF8-F60754DDFA2C}"/>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CB17015-43C1-49CC-8F35-EA602B653872}"/>
              </a:ext>
            </a:extLst>
          </p:cNvPr>
          <p:cNvPicPr>
            <a:picLocks noChangeAspect="1"/>
          </p:cNvPicPr>
          <p:nvPr/>
        </p:nvPicPr>
        <p:blipFill>
          <a:blip r:embed="rId2"/>
          <a:stretch>
            <a:fillRect/>
          </a:stretch>
        </p:blipFill>
        <p:spPr>
          <a:xfrm>
            <a:off x="150000" y="374847"/>
            <a:ext cx="8536800" cy="5746086"/>
          </a:xfrm>
          <a:prstGeom prst="rect">
            <a:avLst/>
          </a:prstGeom>
        </p:spPr>
      </p:pic>
    </p:spTree>
    <p:extLst>
      <p:ext uri="{BB962C8B-B14F-4D97-AF65-F5344CB8AC3E}">
        <p14:creationId xmlns:p14="http://schemas.microsoft.com/office/powerpoint/2010/main" val="33862583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3E6FD9-6F90-4213-8CCB-5D39F4CB8292}"/>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A82DCC9-9410-4097-85D6-284492BCE506}"/>
              </a:ext>
            </a:extLst>
          </p:cNvPr>
          <p:cNvPicPr>
            <a:picLocks noChangeAspect="1"/>
          </p:cNvPicPr>
          <p:nvPr/>
        </p:nvPicPr>
        <p:blipFill>
          <a:blip r:embed="rId2"/>
          <a:stretch>
            <a:fillRect/>
          </a:stretch>
        </p:blipFill>
        <p:spPr>
          <a:xfrm>
            <a:off x="367645" y="277813"/>
            <a:ext cx="8229600" cy="5925024"/>
          </a:xfrm>
          <a:prstGeom prst="rect">
            <a:avLst/>
          </a:prstGeom>
        </p:spPr>
      </p:pic>
    </p:spTree>
    <p:extLst>
      <p:ext uri="{BB962C8B-B14F-4D97-AF65-F5344CB8AC3E}">
        <p14:creationId xmlns:p14="http://schemas.microsoft.com/office/powerpoint/2010/main" val="10428443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0018-3E2A-4395-A2C0-BC5200CECD4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B3652FD-4D32-4479-BE8A-095BEF66D598}"/>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83F8A91B-95D7-49B4-85FF-106D6363D702}"/>
              </a:ext>
            </a:extLst>
          </p:cNvPr>
          <p:cNvPicPr>
            <a:picLocks noChangeAspect="1"/>
          </p:cNvPicPr>
          <p:nvPr/>
        </p:nvPicPr>
        <p:blipFill>
          <a:blip r:embed="rId2"/>
          <a:stretch>
            <a:fillRect/>
          </a:stretch>
        </p:blipFill>
        <p:spPr>
          <a:xfrm>
            <a:off x="273377" y="277813"/>
            <a:ext cx="8413424" cy="5853112"/>
          </a:xfrm>
          <a:prstGeom prst="rect">
            <a:avLst/>
          </a:prstGeom>
        </p:spPr>
      </p:pic>
    </p:spTree>
    <p:extLst>
      <p:ext uri="{BB962C8B-B14F-4D97-AF65-F5344CB8AC3E}">
        <p14:creationId xmlns:p14="http://schemas.microsoft.com/office/powerpoint/2010/main" val="26420172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4077-6153-4CAC-8224-37A2E0893B6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70E1211-091D-48B3-B84C-482228959534}"/>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9511CFA8-DE55-4E5B-AC98-95ED027A6D98}"/>
              </a:ext>
            </a:extLst>
          </p:cNvPr>
          <p:cNvPicPr>
            <a:picLocks noChangeAspect="1"/>
          </p:cNvPicPr>
          <p:nvPr/>
        </p:nvPicPr>
        <p:blipFill>
          <a:blip r:embed="rId2"/>
          <a:stretch>
            <a:fillRect/>
          </a:stretch>
        </p:blipFill>
        <p:spPr>
          <a:xfrm>
            <a:off x="457200" y="277813"/>
            <a:ext cx="8229600" cy="5853112"/>
          </a:xfrm>
          <a:prstGeom prst="rect">
            <a:avLst/>
          </a:prstGeom>
        </p:spPr>
      </p:pic>
    </p:spTree>
    <p:extLst>
      <p:ext uri="{BB962C8B-B14F-4D97-AF65-F5344CB8AC3E}">
        <p14:creationId xmlns:p14="http://schemas.microsoft.com/office/powerpoint/2010/main" val="42623861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a:effectLst>
                  <a:outerShdw blurRad="38100" dist="38100" dir="2700000" algn="tl">
                    <a:srgbClr val="000000">
                      <a:alpha val="43137"/>
                    </a:srgbClr>
                  </a:outerShdw>
                </a:effectLst>
              </a:rPr>
              <a:t>Introduction </a:t>
            </a:r>
          </a:p>
        </p:txBody>
      </p:sp>
      <p:sp>
        <p:nvSpPr>
          <p:cNvPr id="8195" name="Content Placeholder 2"/>
          <p:cNvSpPr>
            <a:spLocks noGrp="1"/>
          </p:cNvSpPr>
          <p:nvPr>
            <p:ph idx="1"/>
          </p:nvPr>
        </p:nvSpPr>
        <p:spPr>
          <a:xfrm>
            <a:off x="304800" y="1066800"/>
            <a:ext cx="8458200" cy="5064125"/>
          </a:xfrm>
        </p:spPr>
        <p:txBody>
          <a:bodyPr/>
          <a:lstStyle/>
          <a:p>
            <a:pPr marL="0" indent="0" algn="just">
              <a:buNone/>
            </a:pPr>
            <a:r>
              <a:rPr lang="en-IN" sz="2400" b="1" dirty="0"/>
              <a:t> </a:t>
            </a:r>
            <a:endParaRPr lang="en-US" sz="2500" dirty="0"/>
          </a:p>
          <a:p>
            <a:pPr algn="just"/>
            <a:r>
              <a:rPr lang="en-US" sz="2500" dirty="0">
                <a:latin typeface="Times New Roman" panose="02020603050405020304" pitchFamily="18" charset="0"/>
                <a:cs typeface="Times New Roman" panose="02020603050405020304" pitchFamily="18" charset="0"/>
              </a:rPr>
              <a:t>While transferring data from cloud hosted web applications to IoT smart devices intruder have an advantage of attacking web applications to steal the data from the database in the form Structured Query Language Injection Attack (SQLIA)</a:t>
            </a:r>
          </a:p>
          <a:p>
            <a:pPr algn="just"/>
            <a:r>
              <a:rPr lang="en-US" sz="2500" dirty="0">
                <a:latin typeface="Times New Roman" panose="02020603050405020304" pitchFamily="18" charset="0"/>
                <a:cs typeface="Times New Roman" panose="02020603050405020304" pitchFamily="18" charset="0"/>
              </a:rPr>
              <a:t>This can cause serious repercussions especially on monetary transactions. </a:t>
            </a:r>
          </a:p>
          <a:p>
            <a:pPr marL="0" indent="0" algn="just">
              <a:buNone/>
            </a:pPr>
            <a:endParaRPr lang="en-IN" sz="2400" dirty="0"/>
          </a:p>
          <a:p>
            <a:pPr algn="just"/>
            <a:endParaRPr lang="en-IN" sz="2400" dirty="0"/>
          </a:p>
          <a:p>
            <a:pPr algn="just">
              <a:buFont typeface="Wingdings" pitchFamily="2" charset="2"/>
              <a:buChar char="q"/>
            </a:pPr>
            <a:endParaRPr lang="en-IN" sz="22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45C1-D552-4A3A-89B3-4CD76B8745F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960A60A-7FCB-42D2-8E8D-513B67B49B8B}"/>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CF299D27-D896-479C-A2B5-81A89EFE26E7}"/>
              </a:ext>
            </a:extLst>
          </p:cNvPr>
          <p:cNvPicPr>
            <a:picLocks noChangeAspect="1"/>
          </p:cNvPicPr>
          <p:nvPr/>
        </p:nvPicPr>
        <p:blipFill>
          <a:blip r:embed="rId2"/>
          <a:stretch>
            <a:fillRect/>
          </a:stretch>
        </p:blipFill>
        <p:spPr>
          <a:xfrm>
            <a:off x="457198" y="277813"/>
            <a:ext cx="8229600" cy="5853111"/>
          </a:xfrm>
          <a:prstGeom prst="rect">
            <a:avLst/>
          </a:prstGeom>
        </p:spPr>
      </p:pic>
    </p:spTree>
    <p:extLst>
      <p:ext uri="{BB962C8B-B14F-4D97-AF65-F5344CB8AC3E}">
        <p14:creationId xmlns:p14="http://schemas.microsoft.com/office/powerpoint/2010/main" val="41419573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ED8A-3168-48DA-BA92-59DCEA9DA727}"/>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96365142-9F4D-4FD4-B140-620EE7D1E783}"/>
              </a:ext>
            </a:extLst>
          </p:cNvPr>
          <p:cNvSpPr>
            <a:spLocks noGrp="1"/>
          </p:cNvSpPr>
          <p:nvPr>
            <p:ph type="body" idx="1"/>
          </p:nvPr>
        </p:nvSpPr>
        <p:spPr>
          <a:xfrm>
            <a:off x="457200" y="1244338"/>
            <a:ext cx="8229600" cy="4886587"/>
          </a:xfrm>
        </p:spPr>
        <p:txBody>
          <a:bodyPr/>
          <a:lstStyle/>
          <a:p>
            <a:pPr algn="just">
              <a:lnSpc>
                <a:spcPct val="150000"/>
              </a:lnSpc>
            </a:pPr>
            <a:r>
              <a:rPr lang="en-US" sz="1900" dirty="0">
                <a:latin typeface="Times New Roman" panose="02020603050405020304" pitchFamily="18" charset="0"/>
                <a:cs typeface="Times New Roman" panose="02020603050405020304" pitchFamily="18" charset="0"/>
              </a:rPr>
              <a:t>SQL injection attack is a very serious problem of web applications. Finding the efficient solution of this problem is essential. Researchers have developed many techniques to detect and prevent this vulnerability. There is no appropriate solution that can prevent SQL injection attacks.</a:t>
            </a:r>
            <a:endParaRPr lang="en-IN" sz="1900" dirty="0">
              <a:latin typeface="Times New Roman" panose="02020603050405020304" pitchFamily="18" charset="0"/>
              <a:cs typeface="Times New Roman" panose="02020603050405020304" pitchFamily="18" charset="0"/>
            </a:endParaRPr>
          </a:p>
          <a:p>
            <a:pPr algn="just">
              <a:lnSpc>
                <a:spcPct val="150000"/>
              </a:lnSpc>
            </a:pPr>
            <a:r>
              <a:rPr lang="en-US" sz="1900" dirty="0">
                <a:latin typeface="Times New Roman" panose="02020603050405020304" pitchFamily="18" charset="0"/>
                <a:cs typeface="Times New Roman" panose="02020603050405020304" pitchFamily="18" charset="0"/>
              </a:rPr>
              <a:t>So w</a:t>
            </a:r>
            <a:r>
              <a:rPr lang="en-IN" sz="1900" dirty="0">
                <a:latin typeface="Times New Roman" panose="02020603050405020304" pitchFamily="18" charset="0"/>
                <a:cs typeface="Times New Roman" panose="02020603050405020304" pitchFamily="18" charset="0"/>
              </a:rPr>
              <a:t>e demonstrated in this paper applied predictive analytics to SQLIA detection and prevention in big data context with an excellent result.</a:t>
            </a:r>
          </a:p>
          <a:p>
            <a:pPr algn="just">
              <a:lnSpc>
                <a:spcPct val="150000"/>
              </a:lnSpc>
            </a:pPr>
            <a:r>
              <a:rPr lang="en-IN" sz="1900" dirty="0">
                <a:latin typeface="Times New Roman" panose="02020603050405020304" pitchFamily="18" charset="0"/>
                <a:cs typeface="Times New Roman" panose="02020603050405020304" pitchFamily="18" charset="0"/>
              </a:rPr>
              <a:t>In benchmarking this paper against existing works, the methodology proposed here is functional in a big data context which is lacking in existing works before now on SQLIA to our knowledge. Future work involves employing multi-class classifier to identify and group the different SQLIA types as they are predicted.</a:t>
            </a:r>
          </a:p>
          <a:p>
            <a:pPr>
              <a:lnSpc>
                <a:spcPct val="150000"/>
              </a:lnSpc>
            </a:pP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40047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301F-7895-4E8C-AA22-A9D8A322CF12}"/>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4C52460D-0D01-4EFD-9BF2-DC4222E43245}"/>
              </a:ext>
            </a:extLst>
          </p:cNvPr>
          <p:cNvSpPr>
            <a:spLocks noGrp="1"/>
          </p:cNvSpPr>
          <p:nvPr>
            <p:ph type="body" idx="1"/>
          </p:nvPr>
        </p:nvSpPr>
        <p:spPr/>
        <p:txBody>
          <a:bodyPr/>
          <a:lstStyle/>
          <a:p>
            <a:r>
              <a:rPr lang="en-US" sz="2500" dirty="0">
                <a:latin typeface="Times New Roman" panose="02020603050405020304" pitchFamily="18" charset="0"/>
                <a:cs typeface="Times New Roman" panose="02020603050405020304" pitchFamily="18" charset="0"/>
                <a:hlinkClick r:id="rId2"/>
              </a:rPr>
              <a:t>https://viterbi-web.usc.edu/~halfond/papers/halfond05ase.pdf</a:t>
            </a:r>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hlinkClick r:id="rId3"/>
              </a:rPr>
              <a:t>https://www.researchgate.net/publication/310454603_SQL_injection_prevention_system</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3834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71D0-E029-46B9-AEC0-0026175ABF7F}"/>
              </a:ext>
            </a:extLst>
          </p:cNvPr>
          <p:cNvSpPr>
            <a:spLocks noGrp="1"/>
          </p:cNvSpPr>
          <p:nvPr>
            <p:ph type="title"/>
          </p:nvPr>
        </p:nvSpPr>
        <p:spPr>
          <a:xfrm>
            <a:off x="457200" y="277814"/>
            <a:ext cx="8229600" cy="847602"/>
          </a:xfrm>
        </p:spPr>
        <p:txBody>
          <a:bodyPr/>
          <a:lstStyle/>
          <a:p>
            <a:r>
              <a:rPr lang="en-US" dirty="0"/>
              <a:t>Abstract</a:t>
            </a:r>
          </a:p>
        </p:txBody>
      </p:sp>
      <p:sp>
        <p:nvSpPr>
          <p:cNvPr id="3" name="Text Placeholder 2">
            <a:extLst>
              <a:ext uri="{FF2B5EF4-FFF2-40B4-BE49-F238E27FC236}">
                <a16:creationId xmlns:a16="http://schemas.microsoft.com/office/drawing/2014/main" id="{C1C60063-E7F3-4757-9AFB-7BB0F5FB3213}"/>
              </a:ext>
            </a:extLst>
          </p:cNvPr>
          <p:cNvSpPr>
            <a:spLocks noGrp="1"/>
          </p:cNvSpPr>
          <p:nvPr>
            <p:ph type="body" idx="1"/>
          </p:nvPr>
        </p:nvSpPr>
        <p:spPr>
          <a:xfrm>
            <a:off x="457200" y="970671"/>
            <a:ext cx="8229600" cy="5160255"/>
          </a:xfrm>
        </p:spPr>
        <p:txBody>
          <a:bodyPr/>
          <a:lstStyle/>
          <a:p>
            <a:pPr algn="just"/>
            <a:r>
              <a:rPr lang="en-US" sz="2500" dirty="0">
                <a:latin typeface="Times New Roman" panose="02020603050405020304" pitchFamily="18" charset="0"/>
                <a:cs typeface="Times New Roman" panose="02020603050405020304" pitchFamily="18" charset="0"/>
              </a:rPr>
              <a:t>Structured Query Language Injection Attack (SQLIA) remains an intruder’s exploit of choice on vulnerable web applications to pilfer confidential data from the database with potentially damaging consequences. </a:t>
            </a:r>
          </a:p>
          <a:p>
            <a:pPr algn="just"/>
            <a:r>
              <a:rPr lang="en-US" sz="2500" dirty="0">
                <a:latin typeface="Times New Roman" panose="02020603050405020304" pitchFamily="18" charset="0"/>
                <a:cs typeface="Times New Roman" panose="02020603050405020304" pitchFamily="18" charset="0"/>
              </a:rPr>
              <a:t>Here a trained classifier to be deployed as a web service that is consumed in a application implementing a web proxy Application Programming Interface (API) to intercept and accurately predict SQLIA in web requests.</a:t>
            </a:r>
          </a:p>
          <a:p>
            <a:pPr algn="just"/>
            <a:r>
              <a:rPr lang="en-US" sz="2500" dirty="0">
                <a:latin typeface="Times New Roman" panose="02020603050405020304" pitchFamily="18" charset="0"/>
                <a:cs typeface="Times New Roman" panose="02020603050405020304" pitchFamily="18" charset="0"/>
              </a:rPr>
              <a:t>Thereby  preventing malicious web requests from reaching the protected back-end database.</a:t>
            </a:r>
          </a:p>
        </p:txBody>
      </p:sp>
    </p:spTree>
    <p:extLst>
      <p:ext uri="{BB962C8B-B14F-4D97-AF65-F5344CB8AC3E}">
        <p14:creationId xmlns:p14="http://schemas.microsoft.com/office/powerpoint/2010/main" val="28078100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457200" y="277813"/>
            <a:ext cx="8229600" cy="77492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4400" dirty="0">
                <a:highlight>
                  <a:srgbClr val="FFFFFF"/>
                </a:highlight>
              </a:rPr>
              <a:t>Existing system</a:t>
            </a:r>
            <a:endParaRPr dirty="0"/>
          </a:p>
        </p:txBody>
      </p:sp>
      <p:sp>
        <p:nvSpPr>
          <p:cNvPr id="136" name="Google Shape;136;p19"/>
          <p:cNvSpPr txBox="1">
            <a:spLocks noGrp="1"/>
          </p:cNvSpPr>
          <p:nvPr>
            <p:ph type="body" idx="1"/>
          </p:nvPr>
        </p:nvSpPr>
        <p:spPr>
          <a:xfrm>
            <a:off x="457200" y="1052736"/>
            <a:ext cx="8229600" cy="5108007"/>
          </a:xfrm>
          <a:prstGeom prst="rect">
            <a:avLst/>
          </a:prstGeom>
          <a:noFill/>
          <a:ln>
            <a:noFill/>
          </a:ln>
        </p:spPr>
        <p:txBody>
          <a:bodyPr spcFirstLastPara="1" wrap="square" lIns="91425" tIns="45700" rIns="91425" bIns="45700" anchor="t" anchorCtr="0">
            <a:noAutofit/>
          </a:bodyPr>
          <a:lstStyle/>
          <a:p>
            <a:pPr lvl="0" algn="just"/>
            <a:r>
              <a:rPr lang="en-US" sz="2500" dirty="0">
                <a:latin typeface="Times New Roman"/>
                <a:ea typeface="Times New Roman"/>
                <a:cs typeface="Times New Roman"/>
                <a:sym typeface="Times New Roman"/>
              </a:rPr>
              <a:t>Existing systems are static analysis technique which  validate the user input type in order to reduce the chances of SQL injection attacks. </a:t>
            </a:r>
          </a:p>
          <a:p>
            <a:pPr lvl="0" algn="just"/>
            <a:r>
              <a:rPr lang="en-US" sz="2500" dirty="0">
                <a:latin typeface="Times New Roman" panose="02020603050405020304" pitchFamily="18" charset="0"/>
                <a:cs typeface="Times New Roman" panose="02020603050405020304" pitchFamily="18" charset="0"/>
              </a:rPr>
              <a:t>AMNESIA, in this approach the application code itself contains    information to produce all the possible SQL queries that could be generated by the application.</a:t>
            </a:r>
          </a:p>
          <a:p>
            <a:pPr lvl="0" algn="just"/>
            <a:r>
              <a:rPr lang="en-US" sz="2500" dirty="0">
                <a:latin typeface="Times New Roman" panose="02020603050405020304" pitchFamily="18" charset="0"/>
                <a:cs typeface="Times New Roman" panose="02020603050405020304" pitchFamily="18" charset="0"/>
              </a:rPr>
              <a:t>But this AMNESIA tool has its own set of drawbacks, biggest one being that it is not a hundred percent accurate and could generate a lot of false positives.</a:t>
            </a:r>
          </a:p>
          <a:p>
            <a:pPr marL="0" lvl="0" indent="0" algn="just">
              <a:buNone/>
            </a:pPr>
            <a:endParaRPr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C58BC-593B-45D1-9BC9-7ED72C5E5767}"/>
              </a:ext>
            </a:extLst>
          </p:cNvPr>
          <p:cNvSpPr>
            <a:spLocks noGrp="1"/>
          </p:cNvSpPr>
          <p:nvPr>
            <p:ph type="title"/>
          </p:nvPr>
        </p:nvSpPr>
        <p:spPr/>
        <p:txBody>
          <a:bodyPr/>
          <a:lstStyle/>
          <a:p>
            <a:r>
              <a:rPr lang="en-US" sz="4000" dirty="0">
                <a:cs typeface="Times New Roman" panose="02020603050405020304" pitchFamily="18" charset="0"/>
              </a:rPr>
              <a:t>Proposed System</a:t>
            </a:r>
            <a:br>
              <a:rPr lang="en-US" sz="4000" dirty="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18D4EF7-3173-48D3-8DE6-91435C386BB5}"/>
              </a:ext>
            </a:extLst>
          </p:cNvPr>
          <p:cNvSpPr>
            <a:spLocks noGrp="1"/>
          </p:cNvSpPr>
          <p:nvPr>
            <p:ph idx="1"/>
          </p:nvPr>
        </p:nvSpPr>
        <p:spPr/>
        <p:txBody>
          <a:bodyPr/>
          <a:lstStyle/>
          <a:p>
            <a:pPr algn="just"/>
            <a:r>
              <a:rPr lang="en-US" sz="2500" dirty="0">
                <a:latin typeface="Times New Roman" panose="02020603050405020304" pitchFamily="18" charset="0"/>
                <a:cs typeface="Times New Roman" pitchFamily="18" charset="0"/>
              </a:rPr>
              <a:t>In proposed system, we build a predictive analytics web application with quantities of learning data to train a classifier.</a:t>
            </a:r>
            <a:endParaRPr lang="en-IN" sz="2500" dirty="0">
              <a:latin typeface="Times New Roman" panose="02020603050405020304" pitchFamily="18" charset="0"/>
              <a:cs typeface="Times New Roman" pitchFamily="18" charset="0"/>
            </a:endParaRPr>
          </a:p>
          <a:p>
            <a:pPr algn="just"/>
            <a:r>
              <a:rPr lang="en-IN" sz="2500" dirty="0">
                <a:latin typeface="Times New Roman" panose="02020603050405020304" pitchFamily="18" charset="0"/>
                <a:cs typeface="Times New Roman" pitchFamily="18" charset="0"/>
              </a:rPr>
              <a:t>It provide a representative data set that train a model implementing Support Vector Machine (SVM) algorithm.</a:t>
            </a:r>
          </a:p>
          <a:p>
            <a:pPr algn="just"/>
            <a:r>
              <a:rPr lang="en-IN" sz="2500" dirty="0">
                <a:latin typeface="Times New Roman" panose="02020603050405020304" pitchFamily="18" charset="0"/>
                <a:cs typeface="Times New Roman" pitchFamily="18" charset="0"/>
              </a:rPr>
              <a:t>This can accurately predicts SQLIA thereby preventing malicious web requests from reaching the target back-end database.</a:t>
            </a:r>
            <a:endParaRPr lang="en-IN" sz="2500" dirty="0"/>
          </a:p>
          <a:p>
            <a:pPr marL="0" indent="0">
              <a:buNone/>
            </a:pPr>
            <a:endParaRPr lang="en-IN" dirty="0"/>
          </a:p>
        </p:txBody>
      </p:sp>
    </p:spTree>
    <p:extLst>
      <p:ext uri="{BB962C8B-B14F-4D97-AF65-F5344CB8AC3E}">
        <p14:creationId xmlns:p14="http://schemas.microsoft.com/office/powerpoint/2010/main" val="6295625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D432-EBEA-41D4-82DF-07B0158AB173}"/>
              </a:ext>
            </a:extLst>
          </p:cNvPr>
          <p:cNvSpPr>
            <a:spLocks noGrp="1"/>
          </p:cNvSpPr>
          <p:nvPr>
            <p:ph type="title"/>
          </p:nvPr>
        </p:nvSpPr>
        <p:spPr>
          <a:xfrm>
            <a:off x="457200" y="247997"/>
            <a:ext cx="8229600" cy="876748"/>
          </a:xfrm>
        </p:spPr>
        <p:txBody>
          <a:bodyPr/>
          <a:lstStyle/>
          <a:p>
            <a:r>
              <a:rPr lang="en-US" dirty="0"/>
              <a:t>Module Description</a:t>
            </a:r>
            <a:endParaRPr lang="en-IN" dirty="0"/>
          </a:p>
        </p:txBody>
      </p:sp>
      <p:sp>
        <p:nvSpPr>
          <p:cNvPr id="3" name="Text Placeholder 2">
            <a:extLst>
              <a:ext uri="{FF2B5EF4-FFF2-40B4-BE49-F238E27FC236}">
                <a16:creationId xmlns:a16="http://schemas.microsoft.com/office/drawing/2014/main" id="{C8B73BA3-5306-44DF-9371-E2012B69104D}"/>
              </a:ext>
            </a:extLst>
          </p:cNvPr>
          <p:cNvSpPr>
            <a:spLocks noGrp="1"/>
          </p:cNvSpPr>
          <p:nvPr>
            <p:ph type="body" idx="1"/>
          </p:nvPr>
        </p:nvSpPr>
        <p:spPr>
          <a:xfrm>
            <a:off x="457200" y="1268760"/>
            <a:ext cx="8229600" cy="4862165"/>
          </a:xfrm>
        </p:spPr>
        <p:txBody>
          <a:bodyPr/>
          <a:lstStyle/>
          <a:p>
            <a:r>
              <a:rPr lang="en-US" sz="2400" b="1" dirty="0">
                <a:latin typeface="Times New Roman" panose="02020603050405020304" pitchFamily="18" charset="0"/>
                <a:cs typeface="Times New Roman" panose="02020603050405020304" pitchFamily="18" charset="0"/>
              </a:rPr>
              <a:t>Admin module</a:t>
            </a: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User Details: </a:t>
            </a:r>
            <a:r>
              <a:rPr lang="en-US" sz="2400" dirty="0">
                <a:latin typeface="Times New Roman" panose="02020603050405020304" pitchFamily="18" charset="0"/>
                <a:cs typeface="Times New Roman" panose="02020603050405020304" pitchFamily="18" charset="0"/>
              </a:rPr>
              <a:t>In this admin can view all the users details that who are using the application. </a:t>
            </a: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Upload Document: </a:t>
            </a:r>
            <a:r>
              <a:rPr lang="en-US" sz="2400" dirty="0">
                <a:latin typeface="Times New Roman" panose="02020603050405020304" pitchFamily="18" charset="0"/>
                <a:cs typeface="Times New Roman" panose="02020603050405020304" pitchFamily="18" charset="0"/>
              </a:rPr>
              <a:t>The admin can upload the important documents that are useful to the user.</a:t>
            </a: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View Document: </a:t>
            </a:r>
            <a:r>
              <a:rPr lang="en-US" sz="2400" dirty="0">
                <a:latin typeface="Times New Roman" panose="02020603050405020304" pitchFamily="18" charset="0"/>
                <a:cs typeface="Times New Roman" panose="02020603050405020304" pitchFamily="18" charset="0"/>
              </a:rPr>
              <a:t>The admin can view the documents what he had uploaded.</a:t>
            </a: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Attack Details: </a:t>
            </a:r>
            <a:r>
              <a:rPr lang="en-US" sz="2400" dirty="0">
                <a:latin typeface="Times New Roman" panose="02020603050405020304" pitchFamily="18" charset="0"/>
                <a:cs typeface="Times New Roman" panose="02020603050405020304" pitchFamily="18" charset="0"/>
              </a:rPr>
              <a:t>Admin will get the SQL injection attack details that was happened on user page. </a:t>
            </a: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Graphical analysis: </a:t>
            </a:r>
            <a:r>
              <a:rPr lang="en-US" sz="2400" dirty="0">
                <a:latin typeface="Times New Roman" panose="02020603050405020304" pitchFamily="18" charset="0"/>
                <a:cs typeface="Times New Roman" panose="02020603050405020304" pitchFamily="18" charset="0"/>
              </a:rPr>
              <a:t>Admin will get the graphical analysis of attack details. </a:t>
            </a:r>
            <a:endParaRPr lang="en-IN"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553670"/>
      </p:ext>
    </p:extLst>
  </p:cSld>
  <p:clrMapOvr>
    <a:masterClrMapping/>
  </p:clrMapOvr>
  <mc:AlternateContent xmlns:mc="http://schemas.openxmlformats.org/markup-compatibility/2006" xmlns:p14="http://schemas.microsoft.com/office/powerpoint/2010/main">
    <mc:Choice Requires="p14">
      <p:transition spd="slow" p14:dur="1600" advTm="30780">
        <p14:gallery dir="l"/>
      </p:transition>
    </mc:Choice>
    <mc:Fallback xmlns="">
      <p:transition spd="slow" advTm="3078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FEE775-6256-4BC0-85EE-9B85E1A664EB}"/>
              </a:ext>
            </a:extLst>
          </p:cNvPr>
          <p:cNvSpPr>
            <a:spLocks noGrp="1"/>
          </p:cNvSpPr>
          <p:nvPr>
            <p:ph type="body" idx="1"/>
          </p:nvPr>
        </p:nvSpPr>
        <p:spPr>
          <a:xfrm>
            <a:off x="457200" y="697584"/>
            <a:ext cx="8229600" cy="5433341"/>
          </a:xfrm>
        </p:spPr>
        <p:txBody>
          <a:bodyPr/>
          <a:lstStyle/>
          <a:p>
            <a:pP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User Module</a:t>
            </a: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My details: </a:t>
            </a:r>
            <a:r>
              <a:rPr lang="en-US" sz="2400" dirty="0">
                <a:latin typeface="Times New Roman" panose="02020603050405020304" pitchFamily="18" charset="0"/>
                <a:cs typeface="Times New Roman" panose="02020603050405020304" pitchFamily="18" charset="0"/>
              </a:rPr>
              <a:t>Here he can view his details what he has given at the time of registration</a:t>
            </a: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Home page: </a:t>
            </a:r>
            <a:r>
              <a:rPr lang="en-US" sz="2400" dirty="0">
                <a:latin typeface="Times New Roman" panose="02020603050405020304" pitchFamily="18" charset="0"/>
                <a:cs typeface="Times New Roman" panose="02020603050405020304" pitchFamily="18" charset="0"/>
              </a:rPr>
              <a:t>It contains the documents that admin has uploaded.</a:t>
            </a: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Check Website</a:t>
            </a:r>
            <a:r>
              <a:rPr lang="en-US" sz="2400" dirty="0">
                <a:latin typeface="Times New Roman" panose="02020603050405020304" pitchFamily="18" charset="0"/>
                <a:cs typeface="Times New Roman" panose="02020603050405020304" pitchFamily="18" charset="0"/>
              </a:rPr>
              <a:t>: In this he can check whether the website vulnerability he is checking is SQL injection attack website or not.</a:t>
            </a: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View Website: </a:t>
            </a:r>
            <a:r>
              <a:rPr lang="en-US" sz="2400" dirty="0">
                <a:latin typeface="Times New Roman" panose="02020603050405020304" pitchFamily="18" charset="0"/>
                <a:cs typeface="Times New Roman" panose="02020603050405020304" pitchFamily="18" charset="0"/>
              </a:rPr>
              <a:t>He can view what websites he has checked for attack.</a:t>
            </a:r>
          </a:p>
          <a:p>
            <a:pPr marL="0" indent="0">
              <a:buNone/>
            </a:pP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8683671"/>
      </p:ext>
    </p:extLst>
  </p:cSld>
  <p:clrMapOvr>
    <a:masterClrMapping/>
  </p:clrMapOvr>
  <mc:AlternateContent xmlns:mc="http://schemas.openxmlformats.org/markup-compatibility/2006" xmlns:p14="http://schemas.microsoft.com/office/powerpoint/2010/main">
    <mc:Choice Requires="p14">
      <p:transition spd="slow" p14:dur="1600" advTm="4227">
        <p14:gallery dir="l"/>
      </p:transition>
    </mc:Choice>
    <mc:Fallback xmlns="">
      <p:transition spd="slow" advTm="422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B1B2-241C-48B5-BE16-77D05245781F}"/>
              </a:ext>
            </a:extLst>
          </p:cNvPr>
          <p:cNvSpPr>
            <a:spLocks noGrp="1"/>
          </p:cNvSpPr>
          <p:nvPr>
            <p:ph type="title"/>
          </p:nvPr>
        </p:nvSpPr>
        <p:spPr>
          <a:xfrm>
            <a:off x="457200" y="277813"/>
            <a:ext cx="8229600" cy="542319"/>
          </a:xfrm>
        </p:spPr>
        <p:txBody>
          <a:bodyPr/>
          <a:lstStyle/>
          <a:p>
            <a:r>
              <a:rPr lang="en-US" dirty="0"/>
              <a:t>Results</a:t>
            </a:r>
            <a:endParaRPr lang="en-IN" dirty="0"/>
          </a:p>
        </p:txBody>
      </p:sp>
      <p:sp>
        <p:nvSpPr>
          <p:cNvPr id="3" name="Text Placeholder 2">
            <a:extLst>
              <a:ext uri="{FF2B5EF4-FFF2-40B4-BE49-F238E27FC236}">
                <a16:creationId xmlns:a16="http://schemas.microsoft.com/office/drawing/2014/main" id="{A1DECA19-2183-4C08-BE53-8A91BE3667BC}"/>
              </a:ext>
            </a:extLst>
          </p:cNvPr>
          <p:cNvSpPr>
            <a:spLocks noGrp="1"/>
          </p:cNvSpPr>
          <p:nvPr>
            <p:ph type="body" idx="1"/>
          </p:nvPr>
        </p:nvSpPr>
        <p:spPr>
          <a:xfrm>
            <a:off x="457200" y="980388"/>
            <a:ext cx="8229600" cy="5150537"/>
          </a:xfrm>
        </p:spPr>
        <p:txBody>
          <a:bodyPr/>
          <a:lstStyle/>
          <a:p>
            <a:r>
              <a:rPr lang="en-US" sz="2500" b="1" dirty="0">
                <a:latin typeface="Times New Roman" panose="02020603050405020304" pitchFamily="18" charset="0"/>
                <a:cs typeface="Times New Roman" panose="02020603050405020304" pitchFamily="18" charset="0"/>
              </a:rPr>
              <a:t>Admin module</a:t>
            </a:r>
          </a:p>
          <a:p>
            <a:pPr marL="154305" indent="0">
              <a:buNone/>
            </a:pPr>
            <a:endParaRPr lang="en-IN" dirty="0"/>
          </a:p>
        </p:txBody>
      </p:sp>
      <p:pic>
        <p:nvPicPr>
          <p:cNvPr id="5" name="Picture 4">
            <a:extLst>
              <a:ext uri="{FF2B5EF4-FFF2-40B4-BE49-F238E27FC236}">
                <a16:creationId xmlns:a16="http://schemas.microsoft.com/office/drawing/2014/main" id="{0E3B1CA2-4512-4BDA-BF89-21BFF58C50AF}"/>
              </a:ext>
            </a:extLst>
          </p:cNvPr>
          <p:cNvPicPr>
            <a:picLocks noChangeAspect="1"/>
          </p:cNvPicPr>
          <p:nvPr/>
        </p:nvPicPr>
        <p:blipFill>
          <a:blip r:embed="rId2"/>
          <a:stretch>
            <a:fillRect/>
          </a:stretch>
        </p:blipFill>
        <p:spPr>
          <a:xfrm>
            <a:off x="725864" y="1583702"/>
            <a:ext cx="7960936" cy="4637989"/>
          </a:xfrm>
          <a:prstGeom prst="rect">
            <a:avLst/>
          </a:prstGeom>
        </p:spPr>
      </p:pic>
    </p:spTree>
    <p:extLst>
      <p:ext uri="{BB962C8B-B14F-4D97-AF65-F5344CB8AC3E}">
        <p14:creationId xmlns:p14="http://schemas.microsoft.com/office/powerpoint/2010/main" val="36732144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C892CE-C074-43F7-80A9-263DC7D13D86}"/>
              </a:ext>
            </a:extLst>
          </p:cNvPr>
          <p:cNvSpPr>
            <a:spLocks noGrp="1"/>
          </p:cNvSpPr>
          <p:nvPr>
            <p:ph type="body" idx="1"/>
          </p:nvPr>
        </p:nvSpPr>
        <p:spPr>
          <a:xfrm>
            <a:off x="457200" y="197964"/>
            <a:ext cx="8229600" cy="5932962"/>
          </a:xfrm>
        </p:spPr>
        <p:txBody>
          <a:bodyPr/>
          <a:lstStyle/>
          <a:p>
            <a:endParaRPr lang="en-IN" dirty="0"/>
          </a:p>
        </p:txBody>
      </p:sp>
      <p:pic>
        <p:nvPicPr>
          <p:cNvPr id="4" name="Picture 3">
            <a:extLst>
              <a:ext uri="{FF2B5EF4-FFF2-40B4-BE49-F238E27FC236}">
                <a16:creationId xmlns:a16="http://schemas.microsoft.com/office/drawing/2014/main" id="{1441B90A-5CE5-46A8-9046-72CD9B6525B3}"/>
              </a:ext>
            </a:extLst>
          </p:cNvPr>
          <p:cNvPicPr>
            <a:picLocks noChangeAspect="1"/>
          </p:cNvPicPr>
          <p:nvPr/>
        </p:nvPicPr>
        <p:blipFill rotWithShape="1">
          <a:blip r:embed="rId2"/>
          <a:srcRect t="3918" b="3448"/>
          <a:stretch/>
        </p:blipFill>
        <p:spPr>
          <a:xfrm>
            <a:off x="457200" y="378824"/>
            <a:ext cx="8229600" cy="5571241"/>
          </a:xfrm>
          <a:prstGeom prst="rect">
            <a:avLst/>
          </a:prstGeom>
        </p:spPr>
      </p:pic>
    </p:spTree>
    <p:extLst>
      <p:ext uri="{BB962C8B-B14F-4D97-AF65-F5344CB8AC3E}">
        <p14:creationId xmlns:p14="http://schemas.microsoft.com/office/powerpoint/2010/main" val="38483139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Theme1">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1266</TotalTime>
  <Words>669</Words>
  <Application>Microsoft Office PowerPoint</Application>
  <PresentationFormat>On-screen Show (4:3)</PresentationFormat>
  <Paragraphs>47</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Garamond</vt:lpstr>
      <vt:lpstr>Noto Sans Symbols</vt:lpstr>
      <vt:lpstr>Times New Roman</vt:lpstr>
      <vt:lpstr>Wingdings</vt:lpstr>
      <vt:lpstr>Theme1</vt:lpstr>
      <vt:lpstr>SQL Injection Detection and Prevention Using Predictive Analytics  GitHub link:https://github.com/SQL-Injection-Detecion-and-prevention/A14_CSE_2020</vt:lpstr>
      <vt:lpstr>Introduction </vt:lpstr>
      <vt:lpstr>Abstract</vt:lpstr>
      <vt:lpstr>Existing system</vt:lpstr>
      <vt:lpstr>Proposed System </vt:lpstr>
      <vt:lpstr>Module Description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Finishing School Programme on C Programming</dc:title>
  <dc:creator>Hitendra</dc:creator>
  <cp:lastModifiedBy>91701</cp:lastModifiedBy>
  <cp:revision>266</cp:revision>
  <dcterms:created xsi:type="dcterms:W3CDTF">2006-08-16T00:00:00Z</dcterms:created>
  <dcterms:modified xsi:type="dcterms:W3CDTF">2020-04-22T07:00:30Z</dcterms:modified>
</cp:coreProperties>
</file>